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257" r:id="rId2"/>
    <p:sldId id="281" r:id="rId3"/>
    <p:sldId id="319" r:id="rId4"/>
    <p:sldId id="316" r:id="rId5"/>
    <p:sldId id="339" r:id="rId6"/>
    <p:sldId id="340" r:id="rId7"/>
    <p:sldId id="347" r:id="rId8"/>
    <p:sldId id="315" r:id="rId9"/>
    <p:sldId id="334" r:id="rId10"/>
    <p:sldId id="341" r:id="rId11"/>
    <p:sldId id="342" r:id="rId12"/>
    <p:sldId id="343" r:id="rId13"/>
    <p:sldId id="344" r:id="rId14"/>
    <p:sldId id="345" r:id="rId15"/>
    <p:sldId id="335" r:id="rId16"/>
    <p:sldId id="336" r:id="rId17"/>
    <p:sldId id="337" r:id="rId18"/>
    <p:sldId id="329" r:id="rId19"/>
    <p:sldId id="34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8</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17</a:t>
            </a:fld>
            <a:endParaRPr lang="en-US"/>
          </a:p>
        </p:txBody>
      </p:sp>
    </p:spTree>
    <p:extLst>
      <p:ext uri="{BB962C8B-B14F-4D97-AF65-F5344CB8AC3E}">
        <p14:creationId xmlns:p14="http://schemas.microsoft.com/office/powerpoint/2010/main" val="2714065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9</a:t>
            </a:fld>
            <a:endParaRPr lang="en-US"/>
          </a:p>
        </p:txBody>
      </p:sp>
    </p:spTree>
    <p:extLst>
      <p:ext uri="{BB962C8B-B14F-4D97-AF65-F5344CB8AC3E}">
        <p14:creationId xmlns:p14="http://schemas.microsoft.com/office/powerpoint/2010/main" val="3165689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10</a:t>
            </a:fld>
            <a:endParaRPr lang="en-US"/>
          </a:p>
        </p:txBody>
      </p:sp>
    </p:spTree>
    <p:extLst>
      <p:ext uri="{BB962C8B-B14F-4D97-AF65-F5344CB8AC3E}">
        <p14:creationId xmlns:p14="http://schemas.microsoft.com/office/powerpoint/2010/main" val="1311131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11</a:t>
            </a:fld>
            <a:endParaRPr lang="en-US"/>
          </a:p>
        </p:txBody>
      </p:sp>
    </p:spTree>
    <p:extLst>
      <p:ext uri="{BB962C8B-B14F-4D97-AF65-F5344CB8AC3E}">
        <p14:creationId xmlns:p14="http://schemas.microsoft.com/office/powerpoint/2010/main" val="2106119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12</a:t>
            </a:fld>
            <a:endParaRPr lang="en-US"/>
          </a:p>
        </p:txBody>
      </p:sp>
    </p:spTree>
    <p:extLst>
      <p:ext uri="{BB962C8B-B14F-4D97-AF65-F5344CB8AC3E}">
        <p14:creationId xmlns:p14="http://schemas.microsoft.com/office/powerpoint/2010/main" val="130390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13</a:t>
            </a:fld>
            <a:endParaRPr lang="en-US"/>
          </a:p>
        </p:txBody>
      </p:sp>
    </p:spTree>
    <p:extLst>
      <p:ext uri="{BB962C8B-B14F-4D97-AF65-F5344CB8AC3E}">
        <p14:creationId xmlns:p14="http://schemas.microsoft.com/office/powerpoint/2010/main" val="1184595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14</a:t>
            </a:fld>
            <a:endParaRPr lang="en-US"/>
          </a:p>
        </p:txBody>
      </p:sp>
    </p:spTree>
    <p:extLst>
      <p:ext uri="{BB962C8B-B14F-4D97-AF65-F5344CB8AC3E}">
        <p14:creationId xmlns:p14="http://schemas.microsoft.com/office/powerpoint/2010/main" val="3970725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15</a:t>
            </a:fld>
            <a:endParaRPr lang="en-US"/>
          </a:p>
        </p:txBody>
      </p:sp>
    </p:spTree>
    <p:extLst>
      <p:ext uri="{BB962C8B-B14F-4D97-AF65-F5344CB8AC3E}">
        <p14:creationId xmlns:p14="http://schemas.microsoft.com/office/powerpoint/2010/main" val="769719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16</a:t>
            </a:fld>
            <a:endParaRPr lang="en-US"/>
          </a:p>
        </p:txBody>
      </p:sp>
    </p:spTree>
    <p:extLst>
      <p:ext uri="{BB962C8B-B14F-4D97-AF65-F5344CB8AC3E}">
        <p14:creationId xmlns:p14="http://schemas.microsoft.com/office/powerpoint/2010/main" val="580642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46Kvlg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Teens and Identity Exploration</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a:t>
            </a:r>
            <a:r>
              <a:rPr kumimoji="0" lang="en-US" sz="2400" b="0" i="0" u="none" strike="noStrike" kern="1200" cap="none" spc="0" normalizeH="0" baseline="0" noProof="0">
                <a:ln>
                  <a:noFill/>
                </a:ln>
                <a:solidFill>
                  <a:srgbClr val="3F403F"/>
                </a:solidFill>
                <a:effectLst/>
                <a:uLnTx/>
                <a:uFillTx/>
                <a:latin typeface="Arial" panose="020B0604020202020204"/>
                <a:ea typeface="+mn-ea"/>
                <a:cs typeface="+mn-cs"/>
                <a:hlinkClick r:id="rId2"/>
              </a:rPr>
              <a:t>/46KvlgE</a:t>
            </a:r>
            <a:r>
              <a:rPr kumimoji="0" lang="en-US" sz="2400" b="0" i="0" u="none" strike="noStrike" kern="1200" cap="none" spc="0" normalizeH="0" baseline="0" noProof="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Gender Socialization</a:t>
            </a:r>
            <a:br>
              <a:rPr lang="en-US" sz="2400" i="1" dirty="0">
                <a:solidFill>
                  <a:schemeClr val="accent1"/>
                </a:solidFill>
              </a:rPr>
            </a:br>
            <a:r>
              <a:rPr lang="en-US" sz="2400" i="1" dirty="0">
                <a:solidFill>
                  <a:schemeClr val="accent1"/>
                </a:solidFill>
              </a:rPr>
              <a:t>(2 of 2)</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Gender </a:t>
            </a:r>
            <a:r>
              <a:rPr lang="en-US" dirty="0">
                <a:cs typeface="Arial"/>
              </a:rPr>
              <a:t>refers to the social norms related to how individuals are expected to act, careers they should have, and roles and expectations  based on their assigned sex at birth.</a:t>
            </a:r>
            <a:endParaRPr lang="en-US" sz="1400" i="1" dirty="0">
              <a:cs typeface="Arial"/>
            </a:endParaRPr>
          </a:p>
          <a:p>
            <a:endParaRPr lang="en-US" b="1" dirty="0">
              <a:cs typeface="Arial"/>
            </a:endParaRPr>
          </a:p>
          <a:p>
            <a:r>
              <a:rPr lang="en-US" b="1" dirty="0">
                <a:cs typeface="Arial"/>
              </a:rPr>
              <a:t>Gender expression </a:t>
            </a:r>
            <a:r>
              <a:rPr lang="en-US" dirty="0">
                <a:cs typeface="Arial"/>
              </a:rPr>
              <a:t>is how an individual expresses their gender through the presentation of themself and their behaviors. </a:t>
            </a:r>
          </a:p>
        </p:txBody>
      </p:sp>
    </p:spTree>
    <p:extLst>
      <p:ext uri="{BB962C8B-B14F-4D97-AF65-F5344CB8AC3E}">
        <p14:creationId xmlns:p14="http://schemas.microsoft.com/office/powerpoint/2010/main" val="66649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Gender Identity and Sexual Orientation</a:t>
            </a:r>
            <a:br>
              <a:rPr lang="en-US" sz="2400" i="1" dirty="0">
                <a:solidFill>
                  <a:schemeClr val="accent1"/>
                </a:solidFill>
              </a:rPr>
            </a:br>
            <a:r>
              <a:rPr lang="en-US" sz="2400" i="1" dirty="0">
                <a:solidFill>
                  <a:schemeClr val="accent1"/>
                </a:solidFill>
              </a:rPr>
              <a:t>(1 of </a:t>
            </a:r>
            <a:r>
              <a:rPr lang="en-US" sz="2400" i="1" dirty="0"/>
              <a:t>4)</a:t>
            </a:r>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Gender identity </a:t>
            </a:r>
            <a:r>
              <a:rPr lang="en-US" dirty="0">
                <a:cs typeface="Arial"/>
              </a:rPr>
              <a:t>is how individuals see themselves, such as people with testicles, people with ovaries, somewhere in between, or neither </a:t>
            </a:r>
          </a:p>
          <a:p>
            <a:pPr marL="0" indent="0">
              <a:buNone/>
            </a:pPr>
            <a:endParaRPr lang="en-US" sz="1400"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r>
              <a:rPr lang="en-US" sz="1400" i="1" dirty="0">
                <a:cs typeface="Arial"/>
              </a:rPr>
              <a:t>(continued)</a:t>
            </a:r>
          </a:p>
          <a:p>
            <a:endParaRPr lang="en-US" dirty="0">
              <a:cs typeface="Arial"/>
            </a:endParaRPr>
          </a:p>
          <a:p>
            <a:endParaRPr lang="en-US" dirty="0">
              <a:cs typeface="Arial"/>
            </a:endParaRPr>
          </a:p>
          <a:p>
            <a:endParaRPr lang="en-US" dirty="0">
              <a:cs typeface="Arial"/>
            </a:endParaRPr>
          </a:p>
          <a:p>
            <a:pPr marL="0" indent="0">
              <a:buNone/>
            </a:pPr>
            <a:endParaRPr lang="en-US" dirty="0">
              <a:cs typeface="Arial"/>
            </a:endParaRPr>
          </a:p>
        </p:txBody>
      </p:sp>
    </p:spTree>
    <p:extLst>
      <p:ext uri="{BB962C8B-B14F-4D97-AF65-F5344CB8AC3E}">
        <p14:creationId xmlns:p14="http://schemas.microsoft.com/office/powerpoint/2010/main" val="1512928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Gender Identity and Sexual Orientation</a:t>
            </a:r>
            <a:br>
              <a:rPr lang="en-US" sz="2400" i="1" dirty="0">
                <a:solidFill>
                  <a:schemeClr val="accent1"/>
                </a:solidFill>
              </a:rPr>
            </a:br>
            <a:r>
              <a:rPr lang="en-US" sz="2400" i="1" dirty="0">
                <a:solidFill>
                  <a:schemeClr val="accent1"/>
                </a:solidFill>
              </a:rPr>
              <a:t>(2 of </a:t>
            </a:r>
            <a:r>
              <a:rPr lang="en-US" sz="2400" i="1" dirty="0"/>
              <a:t>4</a:t>
            </a:r>
            <a:r>
              <a:rPr lang="en-US" sz="2400" i="1" dirty="0">
                <a:solidFill>
                  <a:schemeClr val="accent1"/>
                </a:solidFill>
              </a:rPr>
              <a:t>)</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Terms that may describe gender include</a:t>
            </a:r>
          </a:p>
          <a:p>
            <a:pPr lvl="1"/>
            <a:r>
              <a:rPr lang="en-US" dirty="0">
                <a:cs typeface="Arial"/>
              </a:rPr>
              <a:t>nonbinary </a:t>
            </a:r>
          </a:p>
          <a:p>
            <a:pPr lvl="1"/>
            <a:r>
              <a:rPr lang="en-US" dirty="0">
                <a:cs typeface="Arial"/>
              </a:rPr>
              <a:t>cisgender </a:t>
            </a:r>
          </a:p>
          <a:p>
            <a:pPr lvl="1"/>
            <a:r>
              <a:rPr lang="en-US" dirty="0">
                <a:cs typeface="Arial"/>
              </a:rPr>
              <a:t>gender fluid </a:t>
            </a:r>
          </a:p>
          <a:p>
            <a:pPr lvl="1"/>
            <a:r>
              <a:rPr lang="en-US" dirty="0">
                <a:cs typeface="Arial"/>
              </a:rPr>
              <a:t>gender nonconforming </a:t>
            </a:r>
          </a:p>
          <a:p>
            <a:pPr lvl="1"/>
            <a:r>
              <a:rPr lang="en-US" dirty="0">
                <a:cs typeface="Arial"/>
              </a:rPr>
              <a:t>transgender</a:t>
            </a:r>
          </a:p>
          <a:p>
            <a:pPr lvl="1"/>
            <a:endParaRPr lang="en-US" dirty="0">
              <a:cs typeface="Arial"/>
            </a:endParaRPr>
          </a:p>
          <a:p>
            <a:pPr marL="457200" lvl="1" indent="0" algn="r">
              <a:buNone/>
            </a:pPr>
            <a:endParaRPr lang="en-US" sz="1400" i="1" dirty="0">
              <a:solidFill>
                <a:schemeClr val="accent4"/>
              </a:solidFill>
              <a:cs typeface="Arial"/>
            </a:endParaRPr>
          </a:p>
          <a:p>
            <a:pPr marL="457200" lvl="1" indent="0" algn="r">
              <a:buNone/>
            </a:pPr>
            <a:endParaRPr lang="en-US" sz="1400" i="1" dirty="0">
              <a:solidFill>
                <a:schemeClr val="accent4"/>
              </a:solidFill>
              <a:cs typeface="Arial"/>
            </a:endParaRPr>
          </a:p>
          <a:p>
            <a:pPr marL="457200" lvl="1" indent="0" algn="r">
              <a:buNone/>
            </a:pPr>
            <a:endParaRPr lang="en-US" sz="1400" i="1" dirty="0">
              <a:solidFill>
                <a:schemeClr val="accent4"/>
              </a:solidFill>
              <a:cs typeface="Arial"/>
            </a:endParaRPr>
          </a:p>
          <a:p>
            <a:pPr marL="457200" lvl="1" indent="0" algn="r">
              <a:buNone/>
            </a:pPr>
            <a:endParaRPr lang="en-US" sz="1400" i="1" dirty="0">
              <a:solidFill>
                <a:schemeClr val="accent4"/>
              </a:solidFill>
              <a:cs typeface="Arial"/>
            </a:endParaRPr>
          </a:p>
          <a:p>
            <a:pPr marL="457200" lvl="1" indent="0" algn="r">
              <a:buNone/>
            </a:pPr>
            <a:r>
              <a:rPr lang="en-US" sz="1400" i="1" dirty="0">
                <a:solidFill>
                  <a:schemeClr val="accent4"/>
                </a:solidFill>
                <a:cs typeface="Arial"/>
              </a:rPr>
              <a:t>(continued)</a:t>
            </a:r>
          </a:p>
          <a:p>
            <a:pPr lvl="1"/>
            <a:endParaRPr lang="en-US"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p:txBody>
      </p:sp>
    </p:spTree>
    <p:extLst>
      <p:ext uri="{BB962C8B-B14F-4D97-AF65-F5344CB8AC3E}">
        <p14:creationId xmlns:p14="http://schemas.microsoft.com/office/powerpoint/2010/main" val="139937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Gender Identity and Sexual Orientation</a:t>
            </a:r>
            <a:br>
              <a:rPr lang="en-US" sz="2400" i="1" dirty="0">
                <a:solidFill>
                  <a:schemeClr val="accent1"/>
                </a:solidFill>
              </a:rPr>
            </a:br>
            <a:r>
              <a:rPr lang="en-US" sz="2400" i="1" dirty="0">
                <a:solidFill>
                  <a:schemeClr val="accent1"/>
                </a:solidFill>
              </a:rPr>
              <a:t>(3 of 4)</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A person’s </a:t>
            </a:r>
            <a:r>
              <a:rPr lang="en-US" b="1" dirty="0">
                <a:cs typeface="Arial"/>
              </a:rPr>
              <a:t>sexual orientation</a:t>
            </a:r>
            <a:r>
              <a:rPr lang="en-US" dirty="0">
                <a:cs typeface="Arial"/>
              </a:rPr>
              <a:t> is their emotional, romantic, and/or sexual attraction to other people, which is independent from a person’s gender identity. </a:t>
            </a: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endParaRPr lang="en-US" sz="1400" i="1" dirty="0">
              <a:cs typeface="Arial"/>
            </a:endParaRPr>
          </a:p>
          <a:p>
            <a:pPr marL="0" indent="0" algn="r">
              <a:buNone/>
            </a:pPr>
            <a:r>
              <a:rPr lang="en-US" sz="1400" i="1" dirty="0">
                <a:cs typeface="Arial"/>
              </a:rPr>
              <a:t>(continued)</a:t>
            </a:r>
          </a:p>
        </p:txBody>
      </p:sp>
    </p:spTree>
    <p:extLst>
      <p:ext uri="{BB962C8B-B14F-4D97-AF65-F5344CB8AC3E}">
        <p14:creationId xmlns:p14="http://schemas.microsoft.com/office/powerpoint/2010/main" val="1159363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fontScale="90000"/>
          </a:bodyPr>
          <a:lstStyle/>
          <a:p>
            <a:pPr algn="ctr"/>
            <a:r>
              <a:rPr lang="en-US" sz="4000" dirty="0"/>
              <a:t>Gender Identity and Sexual Orientation</a:t>
            </a:r>
            <a:br>
              <a:rPr lang="en-US" sz="2400" i="1" dirty="0">
                <a:solidFill>
                  <a:schemeClr val="accent1"/>
                </a:solidFill>
              </a:rPr>
            </a:br>
            <a:r>
              <a:rPr lang="en-US" sz="2400" i="1" dirty="0">
                <a:solidFill>
                  <a:schemeClr val="accent1"/>
                </a:solidFill>
              </a:rPr>
              <a:t>(4 of 4)</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fontScale="92500" lnSpcReduction="10000"/>
          </a:bodyPr>
          <a:lstStyle/>
          <a:p>
            <a:r>
              <a:rPr lang="en-US" dirty="0">
                <a:cs typeface="Arial"/>
              </a:rPr>
              <a:t>LGBTQIA+ is an acronym that is most commonly used today to represent different gender identities and sexual orientations, but not all. </a:t>
            </a:r>
          </a:p>
          <a:p>
            <a:pPr lvl="1"/>
            <a:r>
              <a:rPr lang="en-US" dirty="0">
                <a:cs typeface="Arial"/>
              </a:rPr>
              <a:t>Lesbian</a:t>
            </a:r>
          </a:p>
          <a:p>
            <a:pPr lvl="1"/>
            <a:r>
              <a:rPr lang="en-US" dirty="0">
                <a:cs typeface="Arial"/>
              </a:rPr>
              <a:t>Gay</a:t>
            </a:r>
          </a:p>
          <a:p>
            <a:pPr lvl="1"/>
            <a:r>
              <a:rPr lang="en-US" dirty="0">
                <a:cs typeface="Arial"/>
              </a:rPr>
              <a:t>Bisexual</a:t>
            </a:r>
          </a:p>
          <a:p>
            <a:pPr lvl="1"/>
            <a:r>
              <a:rPr lang="en-US" dirty="0">
                <a:cs typeface="Arial"/>
              </a:rPr>
              <a:t>Transgender</a:t>
            </a:r>
          </a:p>
          <a:p>
            <a:pPr lvl="1"/>
            <a:r>
              <a:rPr lang="en-US" dirty="0">
                <a:cs typeface="Arial"/>
              </a:rPr>
              <a:t>Queer</a:t>
            </a:r>
          </a:p>
          <a:p>
            <a:pPr lvl="1"/>
            <a:r>
              <a:rPr lang="en-US" dirty="0">
                <a:cs typeface="Arial"/>
              </a:rPr>
              <a:t>Intersex</a:t>
            </a:r>
          </a:p>
          <a:p>
            <a:pPr lvl="1"/>
            <a:r>
              <a:rPr lang="en-US" dirty="0">
                <a:cs typeface="Arial"/>
              </a:rPr>
              <a:t>Asexual</a:t>
            </a:r>
          </a:p>
          <a:p>
            <a:pPr lvl="1"/>
            <a:r>
              <a:rPr lang="en-US" i="1" dirty="0">
                <a:cs typeface="Arial"/>
              </a:rPr>
              <a:t>+ represents other gender identities and sexual orientations</a:t>
            </a:r>
          </a:p>
        </p:txBody>
      </p:sp>
    </p:spTree>
    <p:extLst>
      <p:ext uri="{BB962C8B-B14F-4D97-AF65-F5344CB8AC3E}">
        <p14:creationId xmlns:p14="http://schemas.microsoft.com/office/powerpoint/2010/main" val="1736435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LGBTQIA+ Teens</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LGBTQIA+ people might struggle with expressing themselves because they are afraid of being bullied or ridiculed, treated poorly, threatened, discriminated against, and fired from their jobs.</a:t>
            </a:r>
          </a:p>
          <a:p>
            <a:endParaRPr lang="en-US" dirty="0">
              <a:cs typeface="Arial"/>
            </a:endParaRPr>
          </a:p>
          <a:p>
            <a:r>
              <a:rPr lang="en-US" dirty="0">
                <a:cs typeface="Arial"/>
              </a:rPr>
              <a:t>Those who have good friends and family members who support them for who they are tend to feel much more comfortable with themselves.</a:t>
            </a:r>
          </a:p>
        </p:txBody>
      </p:sp>
    </p:spTree>
    <p:extLst>
      <p:ext uri="{BB962C8B-B14F-4D97-AF65-F5344CB8AC3E}">
        <p14:creationId xmlns:p14="http://schemas.microsoft.com/office/powerpoint/2010/main" val="235206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LGBTQIA+ Legal Rights </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dirty="0">
                <a:cs typeface="Arial"/>
              </a:rPr>
              <a:t>There is no federal law that explicitly protects LGBTQIA+ people from discrimination.</a:t>
            </a:r>
          </a:p>
          <a:p>
            <a:r>
              <a:rPr lang="en-US" dirty="0">
                <a:cs typeface="Arial"/>
              </a:rPr>
              <a:t>LGBTQIA+ people do have rights under the following:</a:t>
            </a:r>
          </a:p>
          <a:p>
            <a:pPr lvl="1"/>
            <a:r>
              <a:rPr lang="en-US" dirty="0">
                <a:cs typeface="Arial"/>
              </a:rPr>
              <a:t>Title IX of the Education Amendments of 1972</a:t>
            </a:r>
          </a:p>
          <a:p>
            <a:pPr lvl="1"/>
            <a:r>
              <a:rPr lang="en-US" dirty="0">
                <a:cs typeface="Arial"/>
              </a:rPr>
              <a:t>The Equality Act </a:t>
            </a:r>
          </a:p>
          <a:p>
            <a:pPr lvl="1"/>
            <a:r>
              <a:rPr lang="en-US" dirty="0">
                <a:cs typeface="Arial"/>
              </a:rPr>
              <a:t>Matthew Shepard and James Byrd, Jr. Hate Crimes Prevention Act of 2009 </a:t>
            </a:r>
          </a:p>
          <a:p>
            <a:pPr lvl="1"/>
            <a:r>
              <a:rPr lang="en-US" dirty="0">
                <a:cs typeface="Arial"/>
              </a:rPr>
              <a:t>Marriage equality law that passed on June 26, 2015</a:t>
            </a:r>
          </a:p>
        </p:txBody>
      </p:sp>
    </p:spTree>
    <p:extLst>
      <p:ext uri="{BB962C8B-B14F-4D97-AF65-F5344CB8AC3E}">
        <p14:creationId xmlns:p14="http://schemas.microsoft.com/office/powerpoint/2010/main" val="3366932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Resources for LGBTQIA+ Individuals</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a:xfrm>
            <a:off x="628650" y="1825624"/>
            <a:ext cx="7886700" cy="4667249"/>
          </a:xfrm>
        </p:spPr>
        <p:txBody>
          <a:bodyPr vert="horz" lIns="91440" tIns="45720" rIns="91440" bIns="45720" rtlCol="0" anchor="t">
            <a:normAutofit fontScale="92500" lnSpcReduction="10000"/>
          </a:bodyPr>
          <a:lstStyle/>
          <a:p>
            <a:r>
              <a:rPr lang="en-US" dirty="0">
                <a:cs typeface="Arial"/>
              </a:rPr>
              <a:t>Human Rights Campaign</a:t>
            </a:r>
          </a:p>
          <a:p>
            <a:r>
              <a:rPr lang="en-US" dirty="0">
                <a:cs typeface="Arial"/>
              </a:rPr>
              <a:t>GLSEN (Gay, Lesbian and Straight Education Network)</a:t>
            </a:r>
          </a:p>
          <a:p>
            <a:r>
              <a:rPr lang="en-US" dirty="0">
                <a:cs typeface="Arial"/>
              </a:rPr>
              <a:t>Trevor Project </a:t>
            </a:r>
          </a:p>
          <a:p>
            <a:r>
              <a:rPr lang="en-US" dirty="0">
                <a:cs typeface="Arial"/>
              </a:rPr>
              <a:t>GLAAD (GLAAD, the LGBT media advocacy organization)</a:t>
            </a:r>
          </a:p>
          <a:p>
            <a:r>
              <a:rPr lang="en-US" dirty="0">
                <a:cs typeface="Arial"/>
              </a:rPr>
              <a:t>GSA Network (Genders and Sexualities Alliances)</a:t>
            </a:r>
          </a:p>
          <a:p>
            <a:r>
              <a:rPr lang="en-US" dirty="0">
                <a:cs typeface="Arial"/>
              </a:rPr>
              <a:t>It Gets Better Project </a:t>
            </a:r>
          </a:p>
          <a:p>
            <a:r>
              <a:rPr lang="en-US" dirty="0">
                <a:cs typeface="Arial"/>
              </a:rPr>
              <a:t>Equality Federation </a:t>
            </a:r>
          </a:p>
          <a:p>
            <a:r>
              <a:rPr lang="en-US" dirty="0">
                <a:cs typeface="Arial"/>
              </a:rPr>
              <a:t>Matthew Shepard Foundation </a:t>
            </a:r>
          </a:p>
          <a:p>
            <a:r>
              <a:rPr lang="en-US" dirty="0">
                <a:cs typeface="Arial"/>
              </a:rPr>
              <a:t>Point Foundation </a:t>
            </a:r>
          </a:p>
        </p:txBody>
      </p:sp>
    </p:spTree>
    <p:extLst>
      <p:ext uri="{BB962C8B-B14F-4D97-AF65-F5344CB8AC3E}">
        <p14:creationId xmlns:p14="http://schemas.microsoft.com/office/powerpoint/2010/main" val="581723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 </a:t>
            </a:r>
            <a:r>
              <a:rPr lang="en-US" sz="2400" i="1" dirty="0"/>
              <a:t>(1 of 2)</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a:bodyPr>
          <a:lstStyle/>
          <a:p>
            <a:r>
              <a:rPr lang="en-US" dirty="0">
                <a:cs typeface="Arial"/>
              </a:rPr>
              <a:t>Considering your own sexual orientation or sexual orientation in the bigger picture of society, who or what may influence a person to act on and/or embrace their sexual orientation or influence a person to not act on or embrace their sexual orientation regardless of what it is? </a:t>
            </a:r>
          </a:p>
          <a:p>
            <a:r>
              <a:rPr lang="en-US" dirty="0">
                <a:cs typeface="Arial"/>
              </a:rPr>
              <a:t>How may the influences be positive or negative?</a:t>
            </a:r>
          </a:p>
          <a:p>
            <a:pPr marL="0" indent="0" algn="r">
              <a:buNone/>
            </a:pPr>
            <a:endParaRPr lang="en-US" sz="1400" i="1" dirty="0">
              <a:solidFill>
                <a:schemeClr val="tx1"/>
              </a:solidFill>
              <a:cs typeface="Arial"/>
            </a:endParaRPr>
          </a:p>
          <a:p>
            <a:pPr marL="0" indent="0" algn="r">
              <a:buNone/>
            </a:pPr>
            <a:endParaRPr lang="en-US" sz="1400" i="1" dirty="0">
              <a:solidFill>
                <a:schemeClr val="tx1"/>
              </a:solidFill>
              <a:cs typeface="Arial"/>
            </a:endParaRPr>
          </a:p>
          <a:p>
            <a:pPr marL="0" indent="0" algn="r">
              <a:buNone/>
            </a:pPr>
            <a:r>
              <a:rPr lang="en-US" sz="1400" i="1" dirty="0">
                <a:solidFill>
                  <a:schemeClr val="tx1"/>
                </a:solidFill>
                <a:cs typeface="Arial"/>
              </a:rPr>
              <a:t>(continued)</a:t>
            </a:r>
          </a:p>
        </p:txBody>
      </p:sp>
    </p:spTree>
    <p:extLst>
      <p:ext uri="{BB962C8B-B14F-4D97-AF65-F5344CB8AC3E}">
        <p14:creationId xmlns:p14="http://schemas.microsoft.com/office/powerpoint/2010/main" val="1557055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 </a:t>
            </a:r>
            <a:r>
              <a:rPr lang="en-US" sz="2400" i="1" dirty="0"/>
              <a:t>(2 of 2)</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lnSpcReduction="10000"/>
          </a:bodyPr>
          <a:lstStyle/>
          <a:p>
            <a:r>
              <a:rPr lang="en-US" sz="2600" b="0" i="0" u="none" strike="noStrike" baseline="0" dirty="0">
                <a:solidFill>
                  <a:srgbClr val="000000"/>
                </a:solidFill>
                <a:latin typeface="Helvetica LT Std Light"/>
              </a:rPr>
              <a:t>On </a:t>
            </a:r>
            <a:r>
              <a:rPr lang="en-US" sz="2600" b="0" i="0" u="none" strike="noStrike" baseline="0">
                <a:solidFill>
                  <a:srgbClr val="000000"/>
                </a:solidFill>
                <a:latin typeface="Helvetica LT Std Light"/>
              </a:rPr>
              <a:t>a sheet </a:t>
            </a:r>
            <a:r>
              <a:rPr lang="en-US" sz="2600" b="0" i="0" u="none" strike="noStrike" baseline="0" dirty="0">
                <a:solidFill>
                  <a:srgbClr val="000000"/>
                </a:solidFill>
                <a:latin typeface="Helvetica LT Std Light"/>
              </a:rPr>
              <a:t>of paper make a list of people or concepts that could influence a person to act on or embrace their sexual orientation and a list of people or concepts that could influence a person to </a:t>
            </a:r>
            <a:r>
              <a:rPr lang="en-US" sz="2600" b="0" i="1" u="none" strike="noStrike" baseline="0" dirty="0">
                <a:solidFill>
                  <a:srgbClr val="000000"/>
                </a:solidFill>
                <a:latin typeface="Helvetica LT Std Light"/>
              </a:rPr>
              <a:t>not </a:t>
            </a:r>
            <a:r>
              <a:rPr lang="en-US" sz="2600" b="0" i="0" u="none" strike="noStrike" baseline="0" dirty="0">
                <a:solidFill>
                  <a:srgbClr val="000000"/>
                </a:solidFill>
                <a:latin typeface="Helvetica LT Std Light"/>
              </a:rPr>
              <a:t>act on or embrace their sexual orientation, whatever it may be. These two lists may be the same or there may be a few differences in them. </a:t>
            </a:r>
          </a:p>
          <a:p>
            <a:r>
              <a:rPr lang="en-US" sz="2600" b="0" i="0" u="none" strike="noStrike" baseline="0" dirty="0">
                <a:solidFill>
                  <a:srgbClr val="000000"/>
                </a:solidFill>
                <a:latin typeface="Helvetica LT Std Light"/>
              </a:rPr>
              <a:t>After you have the two lists, choose at least two people or concepts from each list and explain how the person or concept could influence and encourage a person to embrace their sexual orientation or influence and encourage a person to </a:t>
            </a:r>
            <a:r>
              <a:rPr lang="en-US" sz="2600" b="0" i="1" u="none" strike="noStrike" baseline="0" dirty="0">
                <a:solidFill>
                  <a:srgbClr val="000000"/>
                </a:solidFill>
                <a:latin typeface="Helvetica LT Std Light"/>
              </a:rPr>
              <a:t>not </a:t>
            </a:r>
            <a:r>
              <a:rPr lang="en-US" sz="2600" b="0" i="0" u="none" strike="noStrike" baseline="0" dirty="0">
                <a:solidFill>
                  <a:srgbClr val="000000"/>
                </a:solidFill>
                <a:latin typeface="Helvetica LT Std Light"/>
              </a:rPr>
              <a:t>embrace their sexual orientation.</a:t>
            </a:r>
            <a:r>
              <a:rPr lang="en-US" sz="2600" dirty="0">
                <a:cs typeface="Arial"/>
              </a:rPr>
              <a:t> </a:t>
            </a:r>
          </a:p>
          <a:p>
            <a:pPr marL="0" indent="0">
              <a:buNone/>
            </a:pPr>
            <a:endParaRPr lang="en-US" dirty="0">
              <a:solidFill>
                <a:schemeClr val="tx1"/>
              </a:solidFill>
              <a:cs typeface="Arial"/>
            </a:endParaRPr>
          </a:p>
        </p:txBody>
      </p:sp>
    </p:spTree>
    <p:extLst>
      <p:ext uri="{BB962C8B-B14F-4D97-AF65-F5344CB8AC3E}">
        <p14:creationId xmlns:p14="http://schemas.microsoft.com/office/powerpoint/2010/main" val="2256376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How would you react if your best friend told you they identified as LGBTQIA+? Would it matter to you? Would it change anything between you and your best friend? Why or why not?</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a:bodyPr>
          <a:lstStyle/>
          <a:p>
            <a:pPr>
              <a:buFont typeface="Arial"/>
              <a:buChar char="•"/>
            </a:pPr>
            <a:r>
              <a:rPr lang="en-US" dirty="0">
                <a:ea typeface="+mn-lt"/>
                <a:cs typeface="+mn-lt"/>
              </a:rPr>
              <a:t>identify social, emotional, mental, and physical changes in  teens?</a:t>
            </a:r>
          </a:p>
          <a:p>
            <a:pPr>
              <a:buFont typeface="Arial"/>
              <a:buChar char="•"/>
            </a:pPr>
            <a:r>
              <a:rPr lang="en-US" dirty="0">
                <a:ea typeface="+mn-lt"/>
                <a:cs typeface="+mn-lt"/>
              </a:rPr>
              <a:t>differentiate between sex assigned at birth, gender identity, and gender expression?</a:t>
            </a:r>
          </a:p>
          <a:p>
            <a:pPr>
              <a:buFont typeface="Arial"/>
              <a:buChar char="•"/>
            </a:pPr>
            <a:r>
              <a:rPr lang="en-US" dirty="0">
                <a:ea typeface="+mn-lt"/>
                <a:cs typeface="+mn-lt"/>
              </a:rPr>
              <a:t>create a plan to support LGBTQIA+ student rights in your school?</a:t>
            </a:r>
          </a:p>
          <a:p>
            <a:pPr>
              <a:buFont typeface="Arial"/>
              <a:buChar char="•"/>
            </a:pPr>
            <a:r>
              <a:rPr lang="en-US" dirty="0">
                <a:ea typeface="+mn-lt"/>
                <a:cs typeface="+mn-lt"/>
              </a:rPr>
              <a:t>explain how support from peers, families, and schools can improve a person’s experience as it relates to sexual orientation and sexual identity?</a:t>
            </a:r>
          </a:p>
          <a:p>
            <a:pPr marL="0" indent="0">
              <a:buNone/>
            </a:pP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normAutofit fontScale="90000"/>
          </a:bodyPr>
          <a:lstStyle/>
          <a:p>
            <a:pPr algn="ctr"/>
            <a:r>
              <a:rPr lang="en-US" dirty="0">
                <a:ea typeface="+mj-lt"/>
                <a:cs typeface="+mj-lt"/>
              </a:rPr>
              <a:t>Adolescence and Change </a:t>
            </a:r>
            <a:br>
              <a:rPr lang="en-US" dirty="0">
                <a:ea typeface="+mj-lt"/>
                <a:cs typeface="+mj-lt"/>
              </a:rPr>
            </a:br>
            <a:r>
              <a:rPr lang="en-US" sz="2400" i="1" dirty="0">
                <a:ea typeface="+mj-lt"/>
                <a:cs typeface="+mj-lt"/>
              </a:rPr>
              <a:t>(1 of 3)</a:t>
            </a:r>
            <a:endParaRPr lang="en-US" i="1"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sz="2800" b="1" dirty="0">
                <a:solidFill>
                  <a:schemeClr val="tx1"/>
                </a:solidFill>
              </a:rPr>
              <a:t>Adolescence </a:t>
            </a:r>
            <a:r>
              <a:rPr lang="en-US" altLang="en-US" sz="2800" dirty="0">
                <a:solidFill>
                  <a:schemeClr val="tx1"/>
                </a:solidFill>
              </a:rPr>
              <a:t>is the time between being a child and being an adult (usually between the ages of 10 and 19).</a:t>
            </a:r>
          </a:p>
          <a:p>
            <a:pPr marL="0" indent="0">
              <a:buNone/>
            </a:pPr>
            <a:endParaRPr lang="en-US" altLang="en-US" sz="2800" dirty="0">
              <a:solidFill>
                <a:schemeClr val="tx1"/>
              </a:solidFill>
            </a:endParaRPr>
          </a:p>
          <a:p>
            <a:r>
              <a:rPr lang="en-US" altLang="en-US" dirty="0"/>
              <a:t>This is also when </a:t>
            </a:r>
            <a:r>
              <a:rPr lang="en-US" altLang="en-US" b="1" dirty="0"/>
              <a:t>puberty</a:t>
            </a:r>
            <a:r>
              <a:rPr lang="en-US" altLang="en-US" dirty="0"/>
              <a:t> happens, which is the time when the body undergoes sexual development. </a:t>
            </a:r>
          </a:p>
          <a:p>
            <a:pPr marL="0" indent="0">
              <a:buNone/>
            </a:pPr>
            <a:endParaRPr lang="en-US" altLang="en-US" sz="1400" dirty="0"/>
          </a:p>
          <a:p>
            <a:pPr marL="0" indent="0">
              <a:buNone/>
            </a:pPr>
            <a:endParaRPr lang="en-US" altLang="en-US" sz="1400" dirty="0"/>
          </a:p>
          <a:p>
            <a:pPr marL="0" indent="0">
              <a:buNone/>
            </a:pPr>
            <a:endParaRPr lang="en-US" altLang="en-US" sz="1400" dirty="0"/>
          </a:p>
          <a:p>
            <a:pPr marL="0" indent="0" algn="r">
              <a:buNone/>
            </a:pPr>
            <a:r>
              <a:rPr lang="en-US" altLang="en-US" sz="1400" i="1" dirty="0"/>
              <a:t>(continued)</a:t>
            </a:r>
          </a:p>
          <a:p>
            <a:endParaRPr lang="en-US" altLang="en-US" dirty="0"/>
          </a:p>
          <a:p>
            <a:pPr marL="0" indent="0">
              <a:buNone/>
            </a:pPr>
            <a:endParaRPr lang="en-US" altLang="en-US" dirty="0"/>
          </a:p>
          <a:p>
            <a:pPr marL="0" indent="0">
              <a:buNone/>
            </a:pPr>
            <a:endParaRPr lang="en-US" altLang="en-US" dirty="0"/>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normAutofit fontScale="90000"/>
          </a:bodyPr>
          <a:lstStyle/>
          <a:p>
            <a:pPr algn="ctr"/>
            <a:r>
              <a:rPr lang="en-US" dirty="0">
                <a:ea typeface="+mj-lt"/>
                <a:cs typeface="+mj-lt"/>
              </a:rPr>
              <a:t>Adolescence and Change </a:t>
            </a:r>
            <a:br>
              <a:rPr lang="en-US" dirty="0">
                <a:ea typeface="+mj-lt"/>
                <a:cs typeface="+mj-lt"/>
              </a:rPr>
            </a:br>
            <a:r>
              <a:rPr lang="en-US" sz="2400" i="1" dirty="0">
                <a:ea typeface="+mj-lt"/>
                <a:cs typeface="+mj-lt"/>
              </a:rPr>
              <a:t>(2 of 3)</a:t>
            </a:r>
            <a:endParaRPr lang="en-US" i="1"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fontScale="92500" lnSpcReduction="10000"/>
          </a:bodyPr>
          <a:lstStyle/>
          <a:p>
            <a:r>
              <a:rPr lang="en-US" altLang="en-US" sz="2800" b="1" dirty="0">
                <a:solidFill>
                  <a:schemeClr val="tx1"/>
                </a:solidFill>
              </a:rPr>
              <a:t>Social changes</a:t>
            </a:r>
          </a:p>
          <a:p>
            <a:pPr lvl="1"/>
            <a:r>
              <a:rPr lang="en-US" altLang="en-US" dirty="0"/>
              <a:t>Friends will become more important and have more influence.</a:t>
            </a:r>
          </a:p>
          <a:p>
            <a:pPr lvl="1"/>
            <a:r>
              <a:rPr lang="en-US" altLang="en-US" dirty="0"/>
              <a:t>Social influences are often the result of peer pressure and can be positive or negative. </a:t>
            </a:r>
          </a:p>
          <a:p>
            <a:pPr marL="457200" lvl="1" indent="0">
              <a:buNone/>
            </a:pPr>
            <a:endParaRPr lang="en-US" altLang="en-US" dirty="0">
              <a:solidFill>
                <a:schemeClr val="tx1"/>
              </a:solidFill>
            </a:endParaRPr>
          </a:p>
          <a:p>
            <a:r>
              <a:rPr lang="en-US" altLang="en-US" b="1" dirty="0">
                <a:solidFill>
                  <a:schemeClr val="tx1"/>
                </a:solidFill>
              </a:rPr>
              <a:t>Emotional changes </a:t>
            </a:r>
            <a:endParaRPr lang="en-US" altLang="en-US" dirty="0"/>
          </a:p>
          <a:p>
            <a:pPr lvl="1"/>
            <a:r>
              <a:rPr lang="en-US" altLang="en-US" dirty="0"/>
              <a:t>Change in </a:t>
            </a:r>
            <a:r>
              <a:rPr lang="en-US" altLang="en-US" b="1" dirty="0"/>
              <a:t>self-esteem</a:t>
            </a:r>
            <a:r>
              <a:rPr lang="en-US" altLang="en-US" dirty="0"/>
              <a:t> (the way teens feel about themselves) </a:t>
            </a:r>
          </a:p>
          <a:p>
            <a:pPr lvl="1"/>
            <a:r>
              <a:rPr lang="en-US" altLang="en-US" dirty="0"/>
              <a:t>Search for identity </a:t>
            </a:r>
          </a:p>
          <a:p>
            <a:pPr lvl="1"/>
            <a:r>
              <a:rPr lang="en-US" altLang="en-US" dirty="0"/>
              <a:t>May feel self-conscious because they compare themselves to friends and peers</a:t>
            </a:r>
          </a:p>
          <a:p>
            <a:pPr marL="457200" lvl="1" indent="0" algn="r">
              <a:buNone/>
            </a:pPr>
            <a:br>
              <a:rPr lang="en-US" sz="1500" i="1" dirty="0">
                <a:solidFill>
                  <a:schemeClr val="accent4"/>
                </a:solidFill>
                <a:cs typeface="Arial"/>
              </a:rPr>
            </a:br>
            <a:r>
              <a:rPr lang="en-US" sz="1500" i="1" dirty="0">
                <a:solidFill>
                  <a:schemeClr val="accent4"/>
                </a:solidFill>
                <a:cs typeface="Arial"/>
              </a:rPr>
              <a:t>(continued)</a:t>
            </a:r>
          </a:p>
          <a:p>
            <a:pPr lvl="1"/>
            <a:endParaRPr lang="en-US" altLang="en-US" dirty="0"/>
          </a:p>
          <a:p>
            <a:pPr marL="0" indent="0" algn="r">
              <a:buNone/>
            </a:pPr>
            <a:endParaRPr lang="en-US" altLang="en-US" sz="1400" i="1" dirty="0"/>
          </a:p>
        </p:txBody>
      </p:sp>
    </p:spTree>
    <p:extLst>
      <p:ext uri="{BB962C8B-B14F-4D97-AF65-F5344CB8AC3E}">
        <p14:creationId xmlns:p14="http://schemas.microsoft.com/office/powerpoint/2010/main" val="1818363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normAutofit fontScale="90000"/>
          </a:bodyPr>
          <a:lstStyle/>
          <a:p>
            <a:pPr algn="ctr"/>
            <a:r>
              <a:rPr lang="en-US" dirty="0">
                <a:ea typeface="+mj-lt"/>
                <a:cs typeface="+mj-lt"/>
              </a:rPr>
              <a:t>Adolescence and Change </a:t>
            </a:r>
            <a:br>
              <a:rPr lang="en-US" dirty="0">
                <a:ea typeface="+mj-lt"/>
                <a:cs typeface="+mj-lt"/>
              </a:rPr>
            </a:br>
            <a:r>
              <a:rPr lang="en-US" sz="2400" i="1" dirty="0">
                <a:ea typeface="+mj-lt"/>
                <a:cs typeface="+mj-lt"/>
              </a:rPr>
              <a:t>(3 of 3)</a:t>
            </a:r>
            <a:endParaRPr lang="en-US" i="1"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b="1" dirty="0"/>
              <a:t>Mental changes </a:t>
            </a:r>
          </a:p>
          <a:p>
            <a:pPr lvl="1"/>
            <a:r>
              <a:rPr lang="en-US" altLang="en-US" dirty="0"/>
              <a:t>As teens get older, they are more able to see how their choices can lead to potential problems or positive consequences now and into their future.</a:t>
            </a:r>
          </a:p>
          <a:p>
            <a:endParaRPr lang="en-US" altLang="en-US" b="1" dirty="0"/>
          </a:p>
          <a:p>
            <a:r>
              <a:rPr lang="en-US" altLang="en-US" b="1" dirty="0"/>
              <a:t>Physical changes</a:t>
            </a:r>
          </a:p>
          <a:p>
            <a:pPr lvl="1"/>
            <a:r>
              <a:rPr lang="en-US" altLang="en-US" b="1" dirty="0"/>
              <a:t>Puberty</a:t>
            </a:r>
            <a:r>
              <a:rPr lang="en-US" altLang="en-US" dirty="0"/>
              <a:t> is the time when a person’s body undergoes sexual development. </a:t>
            </a:r>
          </a:p>
          <a:p>
            <a:pPr lvl="1"/>
            <a:r>
              <a:rPr lang="en-US" altLang="en-US" dirty="0"/>
              <a:t>The person’s height and weight change.</a:t>
            </a:r>
          </a:p>
          <a:p>
            <a:pPr lvl="1"/>
            <a:r>
              <a:rPr lang="en-US" altLang="en-US" dirty="0"/>
              <a:t>Acne and facial/body hair may increase.</a:t>
            </a:r>
          </a:p>
        </p:txBody>
      </p:sp>
    </p:spTree>
    <p:extLst>
      <p:ext uri="{BB962C8B-B14F-4D97-AF65-F5344CB8AC3E}">
        <p14:creationId xmlns:p14="http://schemas.microsoft.com/office/powerpoint/2010/main" val="3648699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13E0B-04BD-47E2-AD64-914E2AD6BD8D}"/>
              </a:ext>
            </a:extLst>
          </p:cNvPr>
          <p:cNvSpPr>
            <a:spLocks noGrp="1"/>
          </p:cNvSpPr>
          <p:nvPr>
            <p:ph type="title"/>
          </p:nvPr>
        </p:nvSpPr>
        <p:spPr/>
        <p:txBody>
          <a:bodyPr/>
          <a:lstStyle/>
          <a:p>
            <a:pPr algn="ctr"/>
            <a:r>
              <a:rPr lang="en-US" dirty="0"/>
              <a:t>Sources of Support</a:t>
            </a:r>
          </a:p>
        </p:txBody>
      </p:sp>
      <p:sp>
        <p:nvSpPr>
          <p:cNvPr id="3" name="Content Placeholder 2">
            <a:extLst>
              <a:ext uri="{FF2B5EF4-FFF2-40B4-BE49-F238E27FC236}">
                <a16:creationId xmlns:a16="http://schemas.microsoft.com/office/drawing/2014/main" id="{CAD0A74E-6A62-4526-9D9D-D3D71825E5FA}"/>
              </a:ext>
            </a:extLst>
          </p:cNvPr>
          <p:cNvSpPr>
            <a:spLocks noGrp="1"/>
          </p:cNvSpPr>
          <p:nvPr>
            <p:ph idx="1"/>
          </p:nvPr>
        </p:nvSpPr>
        <p:spPr/>
        <p:txBody>
          <a:bodyPr>
            <a:normAutofit fontScale="85000" lnSpcReduction="20000"/>
          </a:bodyPr>
          <a:lstStyle/>
          <a:p>
            <a:r>
              <a:rPr lang="en-US" dirty="0">
                <a:solidFill>
                  <a:schemeClr val="tx1"/>
                </a:solidFill>
                <a:effectLst/>
                <a:ea typeface="Times New Roman" panose="02020603050405020304" pitchFamily="18" charset="0"/>
              </a:rPr>
              <a:t>Adolescence is a significant time of change. </a:t>
            </a:r>
          </a:p>
          <a:p>
            <a:pPr lvl="1"/>
            <a:r>
              <a:rPr lang="en-US" sz="2600" dirty="0">
                <a:ea typeface="Times New Roman" panose="02020603050405020304" pitchFamily="18" charset="0"/>
                <a:cs typeface="Times New Roman" panose="02020603050405020304" pitchFamily="18" charset="0"/>
              </a:rPr>
              <a:t>O</a:t>
            </a:r>
            <a:r>
              <a:rPr lang="en-US" sz="2600" dirty="0">
                <a:effectLst/>
                <a:ea typeface="Times New Roman" panose="02020603050405020304" pitchFamily="18" charset="0"/>
                <a:cs typeface="Times New Roman" panose="02020603050405020304" pitchFamily="18" charset="0"/>
              </a:rPr>
              <a:t>ne minute you are happy and the next moment you are sad or angry and you may not even know why.</a:t>
            </a:r>
          </a:p>
          <a:p>
            <a:endParaRPr lang="en-US" dirty="0">
              <a:solidFill>
                <a:schemeClr val="tx1"/>
              </a:solidFill>
              <a:effectLst/>
              <a:ea typeface="Times New Roman" panose="02020603050405020304" pitchFamily="18" charset="0"/>
              <a:cs typeface="Times New Roman" panose="02020603050405020304" pitchFamily="18" charset="0"/>
            </a:endParaRPr>
          </a:p>
          <a:p>
            <a:r>
              <a:rPr lang="en-US" dirty="0">
                <a:solidFill>
                  <a:schemeClr val="tx1"/>
                </a:solidFill>
                <a:effectLst/>
                <a:ea typeface="Times New Roman" panose="02020603050405020304" pitchFamily="18" charset="0"/>
                <a:cs typeface="Times New Roman" panose="02020603050405020304" pitchFamily="18" charset="0"/>
              </a:rPr>
              <a:t>During adolescence, it’s important to have people to talk to who will support you during these challenging times. </a:t>
            </a:r>
          </a:p>
          <a:p>
            <a:pPr lvl="1"/>
            <a:r>
              <a:rPr lang="en-US" sz="2600" dirty="0">
                <a:effectLst/>
                <a:ea typeface="Times New Roman" panose="02020603050405020304" pitchFamily="18" charset="0"/>
                <a:cs typeface="Times New Roman" panose="02020603050405020304" pitchFamily="18" charset="0"/>
              </a:rPr>
              <a:t>Having family, friends, teachers, significant adults, and others who can help you understand and work through these feelings can make this period more manageable. </a:t>
            </a:r>
          </a:p>
          <a:p>
            <a:pPr lvl="1"/>
            <a:r>
              <a:rPr lang="en-US" sz="2600" dirty="0">
                <a:effectLst/>
                <a:ea typeface="Times New Roman" panose="02020603050405020304" pitchFamily="18" charset="0"/>
                <a:cs typeface="Times New Roman" panose="02020603050405020304" pitchFamily="18" charset="0"/>
              </a:rPr>
              <a:t>Knowing your friends are experiencing similar feelings and having people who will listen to you and give advice when needed—as well as listening to and supporting your own friends—makes it easier to navigate.</a:t>
            </a:r>
          </a:p>
          <a:p>
            <a:endParaRPr lang="en-US" dirty="0"/>
          </a:p>
        </p:txBody>
      </p:sp>
    </p:spTree>
    <p:extLst>
      <p:ext uri="{BB962C8B-B14F-4D97-AF65-F5344CB8AC3E}">
        <p14:creationId xmlns:p14="http://schemas.microsoft.com/office/powerpoint/2010/main" val="706582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Sex and Sexuality</a:t>
            </a:r>
            <a:br>
              <a:rPr lang="en-US" sz="2400" i="1" dirty="0">
                <a:solidFill>
                  <a:schemeClr val="accent1"/>
                </a:solidFill>
              </a:rPr>
            </a:b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Sex</a:t>
            </a:r>
            <a:r>
              <a:rPr lang="en-US" dirty="0">
                <a:cs typeface="Arial"/>
              </a:rPr>
              <a:t> refers to the biological factors, primarily a person’s reproductive system, that make a person male, female, or intersex at birth.</a:t>
            </a:r>
          </a:p>
          <a:p>
            <a:endParaRPr lang="en-US" b="1" dirty="0">
              <a:solidFill>
                <a:schemeClr val="accent4"/>
              </a:solidFill>
              <a:ea typeface="+mn-lt"/>
              <a:cs typeface="+mn-lt"/>
            </a:endParaRPr>
          </a:p>
          <a:p>
            <a:r>
              <a:rPr lang="en-US" b="1" dirty="0">
                <a:solidFill>
                  <a:schemeClr val="accent4"/>
                </a:solidFill>
                <a:ea typeface="+mn-lt"/>
                <a:cs typeface="+mn-lt"/>
              </a:rPr>
              <a:t>Sexuality</a:t>
            </a:r>
            <a:r>
              <a:rPr lang="en-US" dirty="0">
                <a:solidFill>
                  <a:schemeClr val="accent4"/>
                </a:solidFill>
                <a:ea typeface="+mn-lt"/>
                <a:cs typeface="+mn-lt"/>
              </a:rPr>
              <a:t> is the components of a person that include their biological sex, sexual orientation, gender identity, sexual practices, sexual fantasies, attitudes, and values related to sex.</a:t>
            </a:r>
          </a:p>
        </p:txBody>
      </p:sp>
    </p:spTree>
    <p:extLst>
      <p:ext uri="{BB962C8B-B14F-4D97-AF65-F5344CB8AC3E}">
        <p14:creationId xmlns:p14="http://schemas.microsoft.com/office/powerpoint/2010/main" val="76998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Gender Socialization</a:t>
            </a:r>
            <a:br>
              <a:rPr lang="en-US" sz="2400" i="1" dirty="0">
                <a:solidFill>
                  <a:schemeClr val="accent1"/>
                </a:solidFill>
              </a:rPr>
            </a:br>
            <a:r>
              <a:rPr lang="en-US" sz="2400" i="1" dirty="0">
                <a:solidFill>
                  <a:schemeClr val="accent1"/>
                </a:solidFill>
              </a:rPr>
              <a:t>(1 of 2)</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b="1" dirty="0">
                <a:cs typeface="Arial"/>
              </a:rPr>
              <a:t>Gender socialization </a:t>
            </a:r>
            <a:r>
              <a:rPr lang="en-US" dirty="0">
                <a:cs typeface="Arial"/>
              </a:rPr>
              <a:t>is how individuals learn their gender-related rules, norms, and expectations.</a:t>
            </a:r>
          </a:p>
          <a:p>
            <a:endParaRPr lang="en-US" b="1" dirty="0">
              <a:cs typeface="Arial"/>
            </a:endParaRPr>
          </a:p>
          <a:p>
            <a:r>
              <a:rPr lang="en-US" b="1" dirty="0">
                <a:cs typeface="Arial"/>
              </a:rPr>
              <a:t>Gender roles </a:t>
            </a:r>
            <a:r>
              <a:rPr lang="en-US" dirty="0">
                <a:cs typeface="Arial"/>
              </a:rPr>
              <a:t>involve how individuals are expected to act, speak, dress, and conduct themselves.</a:t>
            </a:r>
          </a:p>
          <a:p>
            <a:pPr marL="0" indent="0">
              <a:buNone/>
            </a:pPr>
            <a:endParaRPr lang="en-US" sz="1400" i="1" dirty="0">
              <a:cs typeface="Arial"/>
            </a:endParaRPr>
          </a:p>
          <a:p>
            <a:pPr marL="0" indent="0">
              <a:buNone/>
            </a:pPr>
            <a:endParaRPr lang="en-US" sz="1400" dirty="0">
              <a:cs typeface="Arial"/>
            </a:endParaRPr>
          </a:p>
          <a:p>
            <a:pPr marL="0" indent="0">
              <a:buNone/>
            </a:pPr>
            <a:endParaRPr lang="en-US" sz="1400" dirty="0">
              <a:cs typeface="Arial"/>
            </a:endParaRPr>
          </a:p>
          <a:p>
            <a:pPr marL="0" indent="0" algn="r">
              <a:buNone/>
            </a:pPr>
            <a:r>
              <a:rPr lang="en-US" sz="1400" i="1" dirty="0">
                <a:cs typeface="Arial"/>
              </a:rPr>
              <a:t>(continued)</a:t>
            </a:r>
          </a:p>
          <a:p>
            <a:endParaRPr lang="en-US" dirty="0">
              <a:cs typeface="Arial"/>
            </a:endParaRPr>
          </a:p>
          <a:p>
            <a:endParaRPr lang="en-US" dirty="0">
              <a:cs typeface="Arial"/>
            </a:endParaRPr>
          </a:p>
        </p:txBody>
      </p:sp>
    </p:spTree>
    <p:extLst>
      <p:ext uri="{BB962C8B-B14F-4D97-AF65-F5344CB8AC3E}">
        <p14:creationId xmlns:p14="http://schemas.microsoft.com/office/powerpoint/2010/main" val="2824047271"/>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2215</TotalTime>
  <Words>1147</Words>
  <Application>Microsoft Office PowerPoint</Application>
  <PresentationFormat>On-screen Show (4:3)</PresentationFormat>
  <Paragraphs>148</Paragraphs>
  <Slides>19</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Arial Black</vt:lpstr>
      <vt:lpstr>Arial,Sans-Serif</vt:lpstr>
      <vt:lpstr>Calibri</vt:lpstr>
      <vt:lpstr>Helvetica LT Std Light</vt:lpstr>
      <vt:lpstr>Office Theme</vt:lpstr>
      <vt:lpstr>Teens and Identity Exploration</vt:lpstr>
      <vt:lpstr>Write About It</vt:lpstr>
      <vt:lpstr>Can You . . .</vt:lpstr>
      <vt:lpstr>Adolescence and Change  (1 of 3)</vt:lpstr>
      <vt:lpstr>Adolescence and Change  (2 of 3)</vt:lpstr>
      <vt:lpstr>Adolescence and Change  (3 of 3)</vt:lpstr>
      <vt:lpstr>Sources of Support</vt:lpstr>
      <vt:lpstr>Sex and Sexuality </vt:lpstr>
      <vt:lpstr>Gender Socialization (1 of 2)</vt:lpstr>
      <vt:lpstr>Gender Socialization (2 of 2)</vt:lpstr>
      <vt:lpstr>Gender Identity and Sexual Orientation (1 of 4)</vt:lpstr>
      <vt:lpstr>Gender Identity and Sexual Orientation (2 of 4)</vt:lpstr>
      <vt:lpstr>Gender Identity and Sexual Orientation (3 of 4)</vt:lpstr>
      <vt:lpstr>Gender Identity and Sexual Orientation (4 of 4)</vt:lpstr>
      <vt:lpstr>LGBTQIA+ Teens</vt:lpstr>
      <vt:lpstr>LGBTQIA+ Legal Rights </vt:lpstr>
      <vt:lpstr>Resources for LGBTQIA+ Individuals</vt:lpstr>
      <vt:lpstr>Skill-Building Challenge (1 of 2)</vt:lpstr>
      <vt:lpstr>Skill-Building Challenge (2 of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518</cp:revision>
  <dcterms:created xsi:type="dcterms:W3CDTF">2020-04-29T19:38:00Z</dcterms:created>
  <dcterms:modified xsi:type="dcterms:W3CDTF">2023-07-24T21:15:22Z</dcterms:modified>
</cp:coreProperties>
</file>